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1874B8-C42A-4177-8DD5-053962C0E386}" type="datetimeFigureOut">
              <a:rPr lang="es-ES" smtClean="0"/>
              <a:pPr/>
              <a:t>11/05/2011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E51984-4AE4-4B01-90C1-EF02DF587C5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57B2A69-E7BE-48B2-A665-D9A11593CDB8}" type="datetimeFigureOut">
              <a:rPr lang="es-ES" smtClean="0"/>
              <a:pPr/>
              <a:t>11/05/2011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4A91B9E-7ACB-4808-96BC-5EECBE574386}"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B2A69-E7BE-48B2-A665-D9A11593CDB8}" type="datetimeFigureOut">
              <a:rPr lang="es-ES" smtClean="0"/>
              <a:pPr/>
              <a:t>11/05/2011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A91B9E-7ACB-4808-96BC-5EECBE57438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video" Target="file:///F:\Fibra%20Optica%20%20%20Fabricacion.wmv"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143108" y="2643182"/>
            <a:ext cx="4190121"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FIBRA ÓPTICA</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descr="http://enertelcr.com/images/Cables-de-Fibra-Optica.jpg"/>
          <p:cNvPicPr>
            <a:picLocks noChangeAspect="1" noChangeArrowheads="1"/>
          </p:cNvPicPr>
          <p:nvPr/>
        </p:nvPicPr>
        <p:blipFill>
          <a:blip r:embed="rId2"/>
          <a:srcRect/>
          <a:stretch>
            <a:fillRect/>
          </a:stretch>
        </p:blipFill>
        <p:spPr bwMode="auto">
          <a:xfrm>
            <a:off x="6572250" y="0"/>
            <a:ext cx="2571750" cy="2057401"/>
          </a:xfrm>
          <a:prstGeom prst="rect">
            <a:avLst/>
          </a:prstGeom>
          <a:noFill/>
        </p:spPr>
      </p:pic>
      <p:pic>
        <p:nvPicPr>
          <p:cNvPr id="3076" name="Picture 4" descr="http://www.diarioelectronicohoy.com/imagenes/2009/03/cables-de-distribucion-de-fibra-optica.jpg"/>
          <p:cNvPicPr>
            <a:picLocks noChangeAspect="1" noChangeArrowheads="1"/>
          </p:cNvPicPr>
          <p:nvPr/>
        </p:nvPicPr>
        <p:blipFill>
          <a:blip r:embed="rId3" cstate="print"/>
          <a:srcRect/>
          <a:stretch>
            <a:fillRect/>
          </a:stretch>
        </p:blipFill>
        <p:spPr bwMode="auto">
          <a:xfrm>
            <a:off x="0" y="4786322"/>
            <a:ext cx="2651746" cy="2071678"/>
          </a:xfrm>
          <a:prstGeom prst="rect">
            <a:avLst/>
          </a:prstGeom>
          <a:noFill/>
        </p:spPr>
      </p:pic>
      <p:sp>
        <p:nvSpPr>
          <p:cNvPr id="6" name="5 CuadroTexto"/>
          <p:cNvSpPr txBox="1"/>
          <p:nvPr/>
        </p:nvSpPr>
        <p:spPr>
          <a:xfrm>
            <a:off x="4286248" y="5715016"/>
            <a:ext cx="4572032" cy="923330"/>
          </a:xfrm>
          <a:prstGeom prst="rect">
            <a:avLst/>
          </a:prstGeom>
          <a:noFill/>
        </p:spPr>
        <p:txBody>
          <a:bodyPr wrap="square" rtlCol="0">
            <a:spAutoFit/>
          </a:bodyPr>
          <a:lstStyle/>
          <a:p>
            <a:r>
              <a:rPr lang="es-ES" b="1" dirty="0" smtClean="0"/>
              <a:t>Alumno: Carrasco Gregory</a:t>
            </a:r>
          </a:p>
          <a:p>
            <a:r>
              <a:rPr lang="es-ES" b="1" dirty="0" smtClean="0"/>
              <a:t>Asignatura: Teleprocesos. Sección: M – 318.</a:t>
            </a:r>
          </a:p>
          <a:p>
            <a:r>
              <a:rPr lang="es-ES" b="1" dirty="0" smtClean="0"/>
              <a:t>Profesora: Ing. Pura Castillo</a:t>
            </a:r>
            <a:endParaRPr lang="es-E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786050" y="428604"/>
            <a:ext cx="3928640"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ATENUACIÓN</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1214414" y="1571612"/>
            <a:ext cx="4000528" cy="5539978"/>
          </a:xfrm>
          <a:prstGeom prst="rect">
            <a:avLst/>
          </a:prstGeom>
          <a:noFill/>
        </p:spPr>
        <p:txBody>
          <a:bodyPr wrap="square" rtlCol="0">
            <a:spAutoFit/>
          </a:bodyPr>
          <a:lstStyle/>
          <a:p>
            <a:pPr algn="just"/>
            <a:r>
              <a:rPr lang="es-ES" sz="2400" b="1" dirty="0" smtClean="0"/>
              <a:t>Es el factor que indica con que frecuencia deben colocarse los repetidores de la señal que se conduce o propaga por el medio, puede variar debido a un gran numero de factores tales como la humedad, las curvaturas que sufre el cable, etc... Otro de estos factores es el tipo de fibra utilizada, ya que el método de fabricación determina la atenuación mínima que existe en ella.</a:t>
            </a:r>
            <a:r>
              <a:rPr lang="es-ES" sz="2400" b="1" dirty="0" smtClean="0">
                <a:solidFill>
                  <a:schemeClr val="bg1"/>
                </a:solidFill>
              </a:rPr>
              <a:t> </a:t>
            </a:r>
          </a:p>
          <a:p>
            <a:endParaRPr lang="es-ES" dirty="0"/>
          </a:p>
        </p:txBody>
      </p:sp>
      <p:pic>
        <p:nvPicPr>
          <p:cNvPr id="34818" name="Picture 2" descr="http://imagenes.mailxmail.com/cursos/imagenes/0/2/estructura-de-red-de-datos_11820_2_1.gif"/>
          <p:cNvPicPr>
            <a:picLocks noChangeAspect="1" noChangeArrowheads="1"/>
          </p:cNvPicPr>
          <p:nvPr/>
        </p:nvPicPr>
        <p:blipFill>
          <a:blip r:embed="rId2"/>
          <a:srcRect/>
          <a:stretch>
            <a:fillRect/>
          </a:stretch>
        </p:blipFill>
        <p:spPr bwMode="auto">
          <a:xfrm>
            <a:off x="5715008" y="2643182"/>
            <a:ext cx="2743200" cy="216217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43042" y="428604"/>
            <a:ext cx="5968045" cy="923330"/>
          </a:xfrm>
          <a:prstGeom prst="rect">
            <a:avLst/>
          </a:prstGeom>
          <a:noFill/>
        </p:spPr>
        <p:txBody>
          <a:bodyPr wrap="none" lIns="91440" tIns="45720" rIns="91440" bIns="45720">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DISTANCIA UMBRAL</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642910" y="1428736"/>
            <a:ext cx="5929354" cy="5632311"/>
          </a:xfrm>
          <a:prstGeom prst="rect">
            <a:avLst/>
          </a:prstGeom>
          <a:noFill/>
        </p:spPr>
        <p:txBody>
          <a:bodyPr wrap="square" rtlCol="0">
            <a:spAutoFit/>
          </a:bodyPr>
          <a:lstStyle/>
          <a:p>
            <a:pPr algn="just"/>
            <a:r>
              <a:rPr lang="es-ES" sz="2000" b="1" dirty="0" smtClean="0"/>
              <a:t>Conforme la señal avanza por el medio va perdiendo fuerza hasta llegar al punto en que si desea transmitirse a mayor distancia debe colocarse un repetidor , un dispositivo que le vuelva a dar potencia para seguir avanzando. Un repetidor de fibra es aquel que toma una señal de luz, la convierte a señal eléctrica, la regenera y la coloca en un dispositivo de emisión de luz para que se siga propagando. Comparadas con el cobre, las fibras ópticas permiten que las distancias entre repetidores sean más grandes. Por ejemplo, en un enlace para dispositivos RS-232 la distancia máxima entre dos nodos es de 15.2 </a:t>
            </a:r>
            <a:r>
              <a:rPr lang="es-ES" sz="2000" b="1" dirty="0" err="1" smtClean="0"/>
              <a:t>mts</a:t>
            </a:r>
            <a:r>
              <a:rPr lang="es-ES" sz="2000" b="1" dirty="0" smtClean="0"/>
              <a:t>. transmitiendo a un a velocidad de 19200 </a:t>
            </a:r>
            <a:r>
              <a:rPr lang="es-ES" sz="2000" b="1" dirty="0" err="1" smtClean="0"/>
              <a:t>Bps.</a:t>
            </a:r>
            <a:r>
              <a:rPr lang="es-ES" sz="2000" b="1" dirty="0" smtClean="0"/>
              <a:t> , Una línea de fibra óptica puede transmitir a esa velocidad hasta una distancia de 2.5 Km. esto significa que la distancia lograda con la fibra es 164 veces mayor que la de su equivalente el cobre (en ese estándar).</a:t>
            </a:r>
          </a:p>
          <a:p>
            <a:endParaRPr lang="es-ES" sz="2000" dirty="0"/>
          </a:p>
        </p:txBody>
      </p:sp>
      <p:pic>
        <p:nvPicPr>
          <p:cNvPr id="33794" name="Picture 2" descr="http://imagenes.mailxmail.com/cursos/imagenes/3/6/regulaciones-aereas-ii_5263_3_1.gif"/>
          <p:cNvPicPr>
            <a:picLocks noChangeAspect="1" noChangeArrowheads="1"/>
          </p:cNvPicPr>
          <p:nvPr/>
        </p:nvPicPr>
        <p:blipFill>
          <a:blip r:embed="rId2"/>
          <a:srcRect/>
          <a:stretch>
            <a:fillRect/>
          </a:stretch>
        </p:blipFill>
        <p:spPr bwMode="auto">
          <a:xfrm>
            <a:off x="6572264" y="2143116"/>
            <a:ext cx="2286028" cy="33909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071670" y="428604"/>
            <a:ext cx="4987840" cy="923330"/>
          </a:xfrm>
          <a:prstGeom prst="rect">
            <a:avLst/>
          </a:prstGeom>
          <a:noFill/>
        </p:spPr>
        <p:txBody>
          <a:bodyPr wrap="none" lIns="91440" tIns="45720" rIns="91440" bIns="45720">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CABLES ÓPTICOS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642910" y="1357298"/>
            <a:ext cx="5929354" cy="5355312"/>
          </a:xfrm>
          <a:prstGeom prst="rect">
            <a:avLst/>
          </a:prstGeom>
          <a:noFill/>
        </p:spPr>
        <p:txBody>
          <a:bodyPr wrap="square" rtlCol="0">
            <a:spAutoFit/>
          </a:bodyPr>
          <a:lstStyle/>
          <a:p>
            <a:pPr algn="just"/>
            <a:r>
              <a:rPr lang="es-ES" b="1" dirty="0" smtClean="0"/>
              <a:t>Para poder utilizar fibras ópticas en forma practica, estas deben ser protegidas contra esfuerzos mecánicos, humedad y otros factores que afecten su desempeño. Para ello se les proporciona una estructura protectora, formando así, lo que conocemos como cable óptico. Dicha estructura de cables ópticos variará dependiendo de sí el cable será instalado en ductos subterráneos, enterrando directamente, suspendido en postes, sumergido en agua etc. </a:t>
            </a:r>
          </a:p>
          <a:p>
            <a:pPr algn="just"/>
            <a:endParaRPr lang="es-ES" b="1" dirty="0" smtClean="0"/>
          </a:p>
          <a:p>
            <a:pPr algn="just"/>
            <a:r>
              <a:rPr lang="es-ES" b="1" dirty="0" smtClean="0"/>
              <a:t>El propósito básico de la construcción del cable de fibra óptica es el mismo; Mantener estables la transmisión y las propiedades de rigidez mecánica durante el proceso de manufactura, instalación y operación. Las propiedades esenciales en el diseño del cable son la flexibilidad, identificación de fibras, peso, torsión, vibración, límite de tensión, facilidad de pelado, facilidad de cortado, facilidad de alineación del cable y la fibra, resistencia al fuego, atenuación estable, etc.</a:t>
            </a:r>
          </a:p>
          <a:p>
            <a:endParaRPr lang="es-ES" dirty="0"/>
          </a:p>
        </p:txBody>
      </p:sp>
      <p:pic>
        <p:nvPicPr>
          <p:cNvPr id="32770" name="Picture 2" descr="http://img.hardcore-gamer.net/tienda/images/ps2/ps2_cable_optico_digital.jpg"/>
          <p:cNvPicPr>
            <a:picLocks noChangeAspect="1" noChangeArrowheads="1"/>
          </p:cNvPicPr>
          <p:nvPr/>
        </p:nvPicPr>
        <p:blipFill>
          <a:blip r:embed="rId2"/>
          <a:srcRect/>
          <a:stretch>
            <a:fillRect/>
          </a:stretch>
        </p:blipFill>
        <p:spPr bwMode="auto">
          <a:xfrm>
            <a:off x="6572264" y="2500306"/>
            <a:ext cx="2357454" cy="221457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357422" y="428604"/>
            <a:ext cx="4083105"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PARÁMETROS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642910" y="1785926"/>
            <a:ext cx="8001056" cy="5632311"/>
          </a:xfrm>
          <a:prstGeom prst="rect">
            <a:avLst/>
          </a:prstGeom>
          <a:noFill/>
        </p:spPr>
        <p:txBody>
          <a:bodyPr wrap="square" rtlCol="0">
            <a:spAutoFit/>
          </a:bodyPr>
          <a:lstStyle/>
          <a:p>
            <a:pPr algn="just"/>
            <a:r>
              <a:rPr lang="es-ES" sz="2000" b="1" dirty="0" smtClean="0"/>
              <a:t>Se habla de parámetros estructurales y de transmisión que establecen las condiciones en las que se puede realizar la transmisión de información. </a:t>
            </a:r>
          </a:p>
          <a:p>
            <a:pPr algn="just"/>
            <a:endParaRPr lang="es-ES" sz="2000" b="1" dirty="0" smtClean="0"/>
          </a:p>
          <a:p>
            <a:pPr algn="just"/>
            <a:r>
              <a:rPr lang="es-ES" sz="2000" b="1" dirty="0" smtClean="0"/>
              <a:t>Entre los parámetros estructurales se encuentra:</a:t>
            </a:r>
          </a:p>
          <a:p>
            <a:pPr algn="just"/>
            <a:endParaRPr lang="es-ES" sz="2000" b="1" dirty="0" smtClean="0"/>
          </a:p>
          <a:p>
            <a:pPr algn="just">
              <a:buFont typeface="Arial" pitchFamily="34" charset="0"/>
              <a:buChar char="•"/>
            </a:pPr>
            <a:r>
              <a:rPr lang="es-ES" sz="2000" b="1" dirty="0" smtClean="0"/>
              <a:t>El perfil de índice de refracción. </a:t>
            </a:r>
          </a:p>
          <a:p>
            <a:pPr algn="just">
              <a:buFont typeface="Arial" pitchFamily="34" charset="0"/>
              <a:buChar char="•"/>
            </a:pPr>
            <a:r>
              <a:rPr lang="es-ES" sz="2000" b="1" dirty="0" smtClean="0"/>
              <a:t>El diámetro del núcleo. </a:t>
            </a:r>
          </a:p>
          <a:p>
            <a:pPr algn="just">
              <a:buFont typeface="Arial" pitchFamily="34" charset="0"/>
              <a:buChar char="•"/>
            </a:pPr>
            <a:r>
              <a:rPr lang="es-ES" sz="2000" b="1" dirty="0" smtClean="0"/>
              <a:t>La apertura numérica. </a:t>
            </a:r>
          </a:p>
          <a:p>
            <a:pPr algn="just">
              <a:buFont typeface="Arial" pitchFamily="34" charset="0"/>
              <a:buChar char="•"/>
            </a:pPr>
            <a:r>
              <a:rPr lang="es-ES" sz="2000" b="1" dirty="0" smtClean="0"/>
              <a:t>Longitud de onda de corte.</a:t>
            </a:r>
          </a:p>
          <a:p>
            <a:pPr algn="just"/>
            <a:endParaRPr lang="es-ES" sz="2000" b="1" dirty="0" smtClean="0"/>
          </a:p>
          <a:p>
            <a:pPr algn="just"/>
            <a:r>
              <a:rPr lang="es-ES" sz="2000" b="1" dirty="0" smtClean="0"/>
              <a:t>En cuanto a los parámetros de transmisión se tiene: </a:t>
            </a:r>
          </a:p>
          <a:p>
            <a:pPr algn="just"/>
            <a:endParaRPr lang="es-ES" sz="2000" b="1" dirty="0" smtClean="0"/>
          </a:p>
          <a:p>
            <a:pPr algn="just">
              <a:buFont typeface="Arial" pitchFamily="34" charset="0"/>
              <a:buChar char="•"/>
            </a:pPr>
            <a:r>
              <a:rPr lang="es-ES" sz="2000" b="1" dirty="0" smtClean="0"/>
              <a:t>Atenuación. </a:t>
            </a:r>
          </a:p>
          <a:p>
            <a:pPr algn="just">
              <a:buFont typeface="Arial" pitchFamily="34" charset="0"/>
              <a:buChar char="•"/>
            </a:pPr>
            <a:r>
              <a:rPr lang="es-ES" sz="2000" b="1" dirty="0" smtClean="0"/>
              <a:t>Ancho de banda. </a:t>
            </a:r>
          </a:p>
          <a:p>
            <a:pPr algn="just">
              <a:buFont typeface="Arial" pitchFamily="34" charset="0"/>
              <a:buChar char="•"/>
            </a:pPr>
            <a:r>
              <a:rPr lang="es-ES" sz="2000" b="1" dirty="0" smtClean="0"/>
              <a:t>Inmunidad a las Interferencias</a:t>
            </a:r>
            <a:r>
              <a:rPr lang="es-ES" sz="2000" dirty="0" smtClean="0"/>
              <a:t>.</a:t>
            </a:r>
          </a:p>
          <a:p>
            <a:pPr algn="just"/>
            <a:r>
              <a:rPr lang="es-ES" sz="2000" dirty="0" smtClean="0"/>
              <a:t/>
            </a:r>
            <a:br>
              <a:rPr lang="es-ES" sz="2000" dirty="0" smtClean="0"/>
            </a:br>
            <a:endParaRPr lang="es-ES" sz="2000" dirty="0" smtClean="0"/>
          </a:p>
          <a:p>
            <a:endParaRPr lang="es-ES" sz="2000" dirty="0"/>
          </a:p>
        </p:txBody>
      </p:sp>
      <p:pic>
        <p:nvPicPr>
          <p:cNvPr id="43010" name="Picture 2" descr="http://4.bp.blogspot.com/_UxfD9r3vwMU/Sverm3oDNkI/AAAAAAAAACc/bpfjcDakDSY/s400/1111111111.jpg"/>
          <p:cNvPicPr>
            <a:picLocks noChangeAspect="1" noChangeArrowheads="1"/>
          </p:cNvPicPr>
          <p:nvPr/>
        </p:nvPicPr>
        <p:blipFill>
          <a:blip r:embed="rId2"/>
          <a:srcRect/>
          <a:stretch>
            <a:fillRect/>
          </a:stretch>
        </p:blipFill>
        <p:spPr bwMode="auto">
          <a:xfrm>
            <a:off x="6215074" y="3643314"/>
            <a:ext cx="2738430" cy="264320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85918" y="571480"/>
            <a:ext cx="5594608"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MICROCURVATURA</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785786" y="1571612"/>
            <a:ext cx="5500726" cy="5539978"/>
          </a:xfrm>
          <a:prstGeom prst="rect">
            <a:avLst/>
          </a:prstGeom>
          <a:noFill/>
        </p:spPr>
        <p:txBody>
          <a:bodyPr wrap="square" rtlCol="0">
            <a:spAutoFit/>
          </a:bodyPr>
          <a:lstStyle/>
          <a:p>
            <a:pPr algn="just"/>
            <a:r>
              <a:rPr lang="es-ES" sz="2400" b="1" dirty="0" smtClean="0"/>
              <a:t>Fuerzas laterales localizadas a lo largo de la fibra dan origen a lo que se conoce como micro curvaturas. El fenómeno puede ser provocado por esfuerzos durante la manufactura e instalación y también por variaciones dimensionales de los materiales del cable debidos a cambios de temperatura. La sensibilidad a las micro curvaturas es función de la diferencia del índice de refracción, así como también de los diámetros del núcleo y del revestimiento. Es evidente que las micro curvaturas incrementan las perdidas ópticas.</a:t>
            </a:r>
          </a:p>
          <a:p>
            <a:endParaRPr lang="es-ES" dirty="0"/>
          </a:p>
        </p:txBody>
      </p:sp>
      <p:pic>
        <p:nvPicPr>
          <p:cNvPr id="41986" name="Picture 2" descr="http://www.yio.com.ar/fibras-opticas/imagenes/microcurvatura-cables-fibras-opticas.gif"/>
          <p:cNvPicPr>
            <a:picLocks noChangeAspect="1" noChangeArrowheads="1"/>
          </p:cNvPicPr>
          <p:nvPr/>
        </p:nvPicPr>
        <p:blipFill>
          <a:blip r:embed="rId2"/>
          <a:srcRect/>
          <a:stretch>
            <a:fillRect/>
          </a:stretch>
        </p:blipFill>
        <p:spPr bwMode="auto">
          <a:xfrm>
            <a:off x="6429388" y="2786058"/>
            <a:ext cx="2500330" cy="147637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71736" y="500042"/>
            <a:ext cx="3631250"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CURVATURA</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0962" name="Picture 2" descr="http://bp0.blogger.com/_6JhOiLescrg/SD76yn_O23I/AAAAAAAAAbc/8MPcdeVmu_s/s320/Cables+de+fibra+%C3%B3ptica+virtualmente+indestructibles..jpg"/>
          <p:cNvPicPr>
            <a:picLocks noChangeAspect="1" noChangeArrowheads="1"/>
          </p:cNvPicPr>
          <p:nvPr/>
        </p:nvPicPr>
        <p:blipFill>
          <a:blip r:embed="rId2"/>
          <a:srcRect/>
          <a:stretch>
            <a:fillRect/>
          </a:stretch>
        </p:blipFill>
        <p:spPr bwMode="auto">
          <a:xfrm>
            <a:off x="5715008" y="2857496"/>
            <a:ext cx="3048000" cy="2286001"/>
          </a:xfrm>
          <a:prstGeom prst="rect">
            <a:avLst/>
          </a:prstGeom>
          <a:noFill/>
        </p:spPr>
      </p:pic>
      <p:sp>
        <p:nvSpPr>
          <p:cNvPr id="6" name="5 CuadroTexto"/>
          <p:cNvSpPr txBox="1"/>
          <p:nvPr/>
        </p:nvSpPr>
        <p:spPr>
          <a:xfrm>
            <a:off x="714348" y="1643050"/>
            <a:ext cx="4572032" cy="5324535"/>
          </a:xfrm>
          <a:prstGeom prst="rect">
            <a:avLst/>
          </a:prstGeom>
          <a:noFill/>
        </p:spPr>
        <p:txBody>
          <a:bodyPr wrap="square" rtlCol="0">
            <a:spAutoFit/>
          </a:bodyPr>
          <a:lstStyle/>
          <a:p>
            <a:pPr algn="just"/>
            <a:r>
              <a:rPr lang="es-ES" sz="2000" b="1" dirty="0" smtClean="0"/>
              <a:t>El curvado de una fibra óptica es causado en la manufactura del cable, así como también por dobleces durante la instalación y variación en los materiales del cable debidos a cambio de temperatura. Los esfuerzos que provoca la torcedura de las fibras son básicamente una fuerza transversal y un esfuerzo longitudinal. El esfuerzo longitudinal no provoca torcedura cuando trabaja para alargar la fibra, no hay cambio en las perdidas ópticas. Sin embargo, cuando trabaja para contraer a la fibra, este esfuerzo provoca que la fibra forme bucles y se curve, de tal manera que la perdida óptica se incrementa.</a:t>
            </a:r>
            <a:endParaRPr lang="es-ES"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00430" y="428604"/>
            <a:ext cx="1830950"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TIPOS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428596" y="1643050"/>
            <a:ext cx="3929090" cy="4247317"/>
          </a:xfrm>
          <a:prstGeom prst="rect">
            <a:avLst/>
          </a:prstGeom>
          <a:noFill/>
        </p:spPr>
        <p:txBody>
          <a:bodyPr wrap="square" rtlCol="0">
            <a:spAutoFit/>
          </a:bodyPr>
          <a:lstStyle/>
          <a:p>
            <a:r>
              <a:rPr lang="es-ES" sz="2800" b="1" dirty="0" smtClean="0"/>
              <a:t>Tipos básicos </a:t>
            </a:r>
          </a:p>
          <a:p>
            <a:r>
              <a:rPr lang="es-ES" sz="2800" b="1" dirty="0" smtClean="0"/>
              <a:t>de fibras ópticas:</a:t>
            </a:r>
          </a:p>
          <a:p>
            <a:endParaRPr lang="es-ES" sz="2800" b="1" dirty="0" smtClean="0"/>
          </a:p>
          <a:p>
            <a:pPr>
              <a:buFont typeface="Arial" pitchFamily="34" charset="0"/>
              <a:buChar char="•"/>
            </a:pPr>
            <a:r>
              <a:rPr lang="es-ES" sz="2800" b="1" dirty="0" smtClean="0"/>
              <a:t>Multimodales </a:t>
            </a:r>
          </a:p>
          <a:p>
            <a:endParaRPr lang="es-ES" sz="2800" b="1" dirty="0" smtClean="0"/>
          </a:p>
          <a:p>
            <a:pPr>
              <a:buFont typeface="Arial" pitchFamily="34" charset="0"/>
              <a:buChar char="•"/>
            </a:pPr>
            <a:r>
              <a:rPr lang="es-ES" sz="2800" b="1" dirty="0" smtClean="0"/>
              <a:t>Multimodales con índice graduado </a:t>
            </a:r>
          </a:p>
          <a:p>
            <a:endParaRPr lang="es-ES" sz="2800" b="1" dirty="0" smtClean="0"/>
          </a:p>
          <a:p>
            <a:pPr>
              <a:buFont typeface="Arial" pitchFamily="34" charset="0"/>
              <a:buChar char="•"/>
            </a:pPr>
            <a:r>
              <a:rPr lang="es-ES" sz="2800" b="1" dirty="0" err="1" smtClean="0"/>
              <a:t>Monomodales</a:t>
            </a:r>
            <a:r>
              <a:rPr lang="es-ES" sz="2800" b="1" dirty="0" smtClean="0"/>
              <a:t> </a:t>
            </a:r>
          </a:p>
          <a:p>
            <a:endParaRPr lang="es-ES" dirty="0"/>
          </a:p>
        </p:txBody>
      </p:sp>
      <p:pic>
        <p:nvPicPr>
          <p:cNvPr id="39938" name="Picture 2" descr="http://html.rincondelvago.com/0000556410.png"/>
          <p:cNvPicPr>
            <a:picLocks noChangeAspect="1" noChangeArrowheads="1"/>
          </p:cNvPicPr>
          <p:nvPr/>
        </p:nvPicPr>
        <p:blipFill>
          <a:blip r:embed="rId2"/>
          <a:srcRect/>
          <a:stretch>
            <a:fillRect/>
          </a:stretch>
        </p:blipFill>
        <p:spPr bwMode="auto">
          <a:xfrm>
            <a:off x="3786182" y="2143116"/>
            <a:ext cx="5143500" cy="293370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714612" y="428604"/>
            <a:ext cx="4132926"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MULTIMODAL</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785786" y="1643050"/>
            <a:ext cx="7786742" cy="1477328"/>
          </a:xfrm>
          <a:prstGeom prst="rect">
            <a:avLst/>
          </a:prstGeom>
          <a:noFill/>
        </p:spPr>
        <p:txBody>
          <a:bodyPr wrap="square" rtlCol="0">
            <a:spAutoFit/>
          </a:bodyPr>
          <a:lstStyle/>
          <a:p>
            <a:pPr algn="just"/>
            <a:r>
              <a:rPr lang="es-ES" sz="2400" b="1" dirty="0" smtClean="0"/>
              <a:t>En este tipo de fibra viajan varios rayos ópticos reflejándose a diferentes ángulos como se muestra en la figura.</a:t>
            </a:r>
          </a:p>
          <a:p>
            <a:pPr algn="just"/>
            <a:endParaRPr lang="es-ES" sz="2400" b="1" dirty="0" smtClean="0">
              <a:solidFill>
                <a:schemeClr val="bg1"/>
              </a:solidFill>
            </a:endParaRPr>
          </a:p>
          <a:p>
            <a:endParaRPr lang="es-ES" dirty="0"/>
          </a:p>
        </p:txBody>
      </p:sp>
      <p:pic>
        <p:nvPicPr>
          <p:cNvPr id="38914" name="Picture 2" descr="mhtml:file://C:\Documents%20and%20Settings\Administrador\Mis%20documentos\8vo%20Semestre\Teleprocesos\Introducción%20a%20la%20fibra%20óptica.mht!http://www.pablin.com.ar/electron/cursos/fibraopt/fig1.gif"/>
          <p:cNvPicPr>
            <a:picLocks noChangeAspect="1" noChangeArrowheads="1"/>
          </p:cNvPicPr>
          <p:nvPr/>
        </p:nvPicPr>
        <p:blipFill>
          <a:blip r:embed="rId2"/>
          <a:srcRect/>
          <a:stretch>
            <a:fillRect/>
          </a:stretch>
        </p:blipFill>
        <p:spPr bwMode="auto">
          <a:xfrm>
            <a:off x="1928794" y="2571744"/>
            <a:ext cx="5591175" cy="2533650"/>
          </a:xfrm>
          <a:prstGeom prst="rect">
            <a:avLst/>
          </a:prstGeom>
          <a:noFill/>
        </p:spPr>
      </p:pic>
      <p:sp>
        <p:nvSpPr>
          <p:cNvPr id="6" name="5 CuadroTexto"/>
          <p:cNvSpPr txBox="1"/>
          <p:nvPr/>
        </p:nvSpPr>
        <p:spPr>
          <a:xfrm>
            <a:off x="785786" y="5380672"/>
            <a:ext cx="7715304" cy="1477328"/>
          </a:xfrm>
          <a:prstGeom prst="rect">
            <a:avLst/>
          </a:prstGeom>
          <a:noFill/>
        </p:spPr>
        <p:txBody>
          <a:bodyPr wrap="square" rtlCol="0">
            <a:spAutoFit/>
          </a:bodyPr>
          <a:lstStyle/>
          <a:p>
            <a:pPr algn="just"/>
            <a:r>
              <a:rPr lang="es-ES" sz="2400" b="1" dirty="0" smtClean="0"/>
              <a:t>Los diferentes rayos ópticos recorren diferentes distancias y se desfasan al viajar dentro de la fibra. Por esta razón, la distancia a la que se puede trasmitir esta limitada.</a:t>
            </a:r>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000232" y="500042"/>
            <a:ext cx="5627695" cy="1754326"/>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MULTIMODAL CON</a:t>
            </a:r>
          </a:p>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ÍNDICE GRADUADO</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571472" y="2357430"/>
            <a:ext cx="8286808" cy="1015663"/>
          </a:xfrm>
          <a:prstGeom prst="rect">
            <a:avLst/>
          </a:prstGeom>
          <a:noFill/>
        </p:spPr>
        <p:txBody>
          <a:bodyPr wrap="square" rtlCol="0">
            <a:spAutoFit/>
          </a:bodyPr>
          <a:lstStyle/>
          <a:p>
            <a:pPr algn="just"/>
            <a:r>
              <a:rPr lang="es-ES" sz="2000" b="1" dirty="0" smtClean="0"/>
              <a:t>En este tipo de fibra óptica el núcleo esta hecho de varias capas concéntricas de material óptico con diferentes índices de refracción. La propagación de los rayos en este coso siguen un patrón similar mostrado en la figura.</a:t>
            </a:r>
            <a:endParaRPr lang="es-ES" sz="2000" b="1" dirty="0"/>
          </a:p>
        </p:txBody>
      </p:sp>
      <p:pic>
        <p:nvPicPr>
          <p:cNvPr id="37890" name="Picture 2" descr="mhtml:file://C:\Documents%20and%20Settings\Administrador\Mis%20documentos\8vo%20Semestre\Teleprocesos\Introducción%20a%20la%20fibra%20óptica.mht!http://www.pablin.com.ar/electron/cursos/fibraopt/fig2.gif"/>
          <p:cNvPicPr>
            <a:picLocks noChangeAspect="1" noChangeArrowheads="1"/>
          </p:cNvPicPr>
          <p:nvPr/>
        </p:nvPicPr>
        <p:blipFill>
          <a:blip r:embed="rId2"/>
          <a:srcRect/>
          <a:stretch>
            <a:fillRect/>
          </a:stretch>
        </p:blipFill>
        <p:spPr bwMode="auto">
          <a:xfrm>
            <a:off x="2071670" y="3571876"/>
            <a:ext cx="5619750" cy="2276475"/>
          </a:xfrm>
          <a:prstGeom prst="rect">
            <a:avLst/>
          </a:prstGeom>
          <a:noFill/>
        </p:spPr>
      </p:pic>
      <p:sp>
        <p:nvSpPr>
          <p:cNvPr id="6" name="5 CuadroTexto"/>
          <p:cNvSpPr txBox="1"/>
          <p:nvPr/>
        </p:nvSpPr>
        <p:spPr>
          <a:xfrm>
            <a:off x="428596" y="6000768"/>
            <a:ext cx="8715404" cy="1261884"/>
          </a:xfrm>
          <a:prstGeom prst="rect">
            <a:avLst/>
          </a:prstGeom>
          <a:noFill/>
        </p:spPr>
        <p:txBody>
          <a:bodyPr wrap="square" rtlCol="0">
            <a:spAutoFit/>
          </a:bodyPr>
          <a:lstStyle/>
          <a:p>
            <a:r>
              <a:rPr lang="es-ES" sz="2000" b="1" dirty="0" smtClean="0"/>
              <a:t>En estas fibras él numero de rayos ópticos diferentes que viajan es menor y, por lo tanto, sufren menos el severo problema de las multimodales.</a:t>
            </a:r>
            <a:r>
              <a:rPr lang="es-ES" dirty="0" smtClean="0"/>
              <a:t/>
            </a:r>
            <a:br>
              <a:rPr lang="es-ES" dirty="0" smtClean="0"/>
            </a:b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00298" y="500042"/>
            <a:ext cx="4299062"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MONOMODAL</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CuadroTexto"/>
          <p:cNvSpPr txBox="1"/>
          <p:nvPr/>
        </p:nvSpPr>
        <p:spPr>
          <a:xfrm>
            <a:off x="928662" y="1714488"/>
            <a:ext cx="3786214" cy="5262979"/>
          </a:xfrm>
          <a:prstGeom prst="rect">
            <a:avLst/>
          </a:prstGeom>
          <a:noFill/>
        </p:spPr>
        <p:txBody>
          <a:bodyPr wrap="square" rtlCol="0">
            <a:spAutoFit/>
          </a:bodyPr>
          <a:lstStyle/>
          <a:p>
            <a:pPr algn="ctr"/>
            <a:r>
              <a:rPr lang="es-ES" sz="2800" b="1" dirty="0" smtClean="0"/>
              <a:t>Esta fibra óptica es la de menor diámetro y  solamente permite viajar al rayo óptico central. No sufre del efecto de las otras dos pero es mas difícil de construir y manipular. Es también mas costosa pero permite distancias de transmisión mayores.</a:t>
            </a:r>
            <a:endParaRPr lang="es-ES" sz="2800" b="1" dirty="0"/>
          </a:p>
        </p:txBody>
      </p:sp>
      <p:pic>
        <p:nvPicPr>
          <p:cNvPr id="5122" name="Picture 2" descr="http://www.fabila.com/proyectos/ftth/imagenes/dibujo_fibra.jpg"/>
          <p:cNvPicPr>
            <a:picLocks noChangeAspect="1" noChangeArrowheads="1"/>
          </p:cNvPicPr>
          <p:nvPr/>
        </p:nvPicPr>
        <p:blipFill>
          <a:blip r:embed="rId2"/>
          <a:srcRect/>
          <a:stretch>
            <a:fillRect/>
          </a:stretch>
        </p:blipFill>
        <p:spPr bwMode="auto">
          <a:xfrm>
            <a:off x="4929190" y="2500306"/>
            <a:ext cx="3810000" cy="31432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57488" y="357166"/>
            <a:ext cx="2832507"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HISTORIA</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CuadroTexto"/>
          <p:cNvSpPr txBox="1"/>
          <p:nvPr/>
        </p:nvSpPr>
        <p:spPr>
          <a:xfrm>
            <a:off x="571472" y="1428736"/>
            <a:ext cx="8143932" cy="5878532"/>
          </a:xfrm>
          <a:prstGeom prst="rect">
            <a:avLst/>
          </a:prstGeom>
          <a:noFill/>
        </p:spPr>
        <p:txBody>
          <a:bodyPr wrap="square" rtlCol="0">
            <a:spAutoFit/>
          </a:bodyPr>
          <a:lstStyle/>
          <a:p>
            <a:pPr algn="just">
              <a:buFont typeface="Arial" pitchFamily="34" charset="0"/>
              <a:buChar char="•"/>
            </a:pPr>
            <a:r>
              <a:rPr lang="es-ES" sz="2000" b="1" dirty="0" smtClean="0"/>
              <a:t>La Historia de la comunicación por la fibra óptica es relativamente corta. En 1977, se instaló un sistema de prueba en Inglaterra; dos años después, se producían ya cantidades importantes de pedidos de este material. </a:t>
            </a:r>
          </a:p>
          <a:p>
            <a:pPr algn="just"/>
            <a:endParaRPr lang="es-ES" sz="2000" b="1" dirty="0" smtClean="0"/>
          </a:p>
          <a:p>
            <a:pPr algn="just">
              <a:buFont typeface="Arial" pitchFamily="34" charset="0"/>
              <a:buChar char="•"/>
            </a:pPr>
            <a:r>
              <a:rPr lang="es-ES" sz="2000" b="1" dirty="0" smtClean="0"/>
              <a:t>Antes, en 1959, como derivación de los estudios en física enfocados a la óptica, se descubrió una nueva utilización de la luz, a la que se denominó rayo láser, que fue aplicado a las telecomunicaciones con el fin que los mensajes se transmitieran a velocidades inusitadas y con amplia cobertura. </a:t>
            </a:r>
          </a:p>
          <a:p>
            <a:pPr algn="just"/>
            <a:endParaRPr lang="es-ES" sz="2000" b="1" dirty="0" smtClean="0"/>
          </a:p>
          <a:p>
            <a:pPr algn="just">
              <a:buFont typeface="Arial" pitchFamily="34" charset="0"/>
              <a:buChar char="•"/>
            </a:pPr>
            <a:r>
              <a:rPr lang="es-ES" sz="2000" b="1" dirty="0" smtClean="0"/>
              <a:t>Sin embargo esta utilización del láser era muy limitada debido a que no existían los conductos y canales adecuados para hacer viajar las ondas electromagnéticas provocadas por la lluvia de fotones originados en la fuente denominada láser.  Fue entonces cuando los científicos y técnicos especializados en óptica dirigieron sus esfuerzos a la producción de un ducto o canal, conocido hoy como la fibra óptica. En 1966 surgió la propuesta de utilizar una guía óptica para la comunicación. </a:t>
            </a:r>
            <a:r>
              <a:rPr lang="es-ES" dirty="0" smtClean="0"/>
              <a:t/>
            </a:r>
            <a:br>
              <a:rPr lang="es-ES" dirty="0" smtClean="0"/>
            </a:br>
            <a:endParaRPr lang="es-ES"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428860" y="500042"/>
            <a:ext cx="4742388"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CONSTRUCCIÓN</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642910" y="1785926"/>
            <a:ext cx="8286808" cy="1600438"/>
          </a:xfrm>
          <a:prstGeom prst="rect">
            <a:avLst/>
          </a:prstGeom>
          <a:noFill/>
        </p:spPr>
        <p:txBody>
          <a:bodyPr wrap="square" rtlCol="0">
            <a:spAutoFit/>
          </a:bodyPr>
          <a:lstStyle/>
          <a:p>
            <a:pPr algn="just"/>
            <a:r>
              <a:rPr lang="es-ES" sz="2000" b="1" dirty="0" smtClean="0"/>
              <a:t>Núcleo, cubierta, tubo protector, búferes, miembros de fuerza, y una o más capas protectoras. Las principales variantes son:</a:t>
            </a:r>
          </a:p>
          <a:p>
            <a:pPr algn="just"/>
            <a:endParaRPr lang="es-ES" sz="2000" b="1" dirty="0" smtClean="0"/>
          </a:p>
          <a:p>
            <a:pPr algn="just"/>
            <a:r>
              <a:rPr lang="es-ES" sz="2000" b="1" dirty="0" smtClean="0"/>
              <a:t>1. Tubo suelto. Cada fibra está envuelta en un tubo protector.</a:t>
            </a:r>
          </a:p>
          <a:p>
            <a:endParaRPr lang="es-ES" dirty="0"/>
          </a:p>
        </p:txBody>
      </p:sp>
      <p:pic>
        <p:nvPicPr>
          <p:cNvPr id="4098" name="Picture 2" descr="mhtml:file://C:\Documents%20and%20Settings\Administrador\Mis%20documentos\8vo%20Semestre\Teleprocesos\Introducción%20a%20la%20fibra%20óptica.mht!http://www.pablin.com.ar/electron/cursos/fibraopt/fig3.gif"/>
          <p:cNvPicPr>
            <a:picLocks noChangeAspect="1" noChangeArrowheads="1"/>
          </p:cNvPicPr>
          <p:nvPr/>
        </p:nvPicPr>
        <p:blipFill>
          <a:blip r:embed="rId2"/>
          <a:srcRect/>
          <a:stretch>
            <a:fillRect/>
          </a:stretch>
        </p:blipFill>
        <p:spPr bwMode="auto">
          <a:xfrm>
            <a:off x="3428992" y="3214686"/>
            <a:ext cx="2057400" cy="876300"/>
          </a:xfrm>
          <a:prstGeom prst="rect">
            <a:avLst/>
          </a:prstGeom>
          <a:noFill/>
        </p:spPr>
      </p:pic>
      <p:sp>
        <p:nvSpPr>
          <p:cNvPr id="6" name="5 CuadroTexto"/>
          <p:cNvSpPr txBox="1"/>
          <p:nvPr/>
        </p:nvSpPr>
        <p:spPr>
          <a:xfrm>
            <a:off x="714348" y="4214818"/>
            <a:ext cx="8072494" cy="1292662"/>
          </a:xfrm>
          <a:prstGeom prst="rect">
            <a:avLst/>
          </a:prstGeom>
          <a:noFill/>
        </p:spPr>
        <p:txBody>
          <a:bodyPr wrap="square" rtlCol="0">
            <a:spAutoFit/>
          </a:bodyPr>
          <a:lstStyle/>
          <a:p>
            <a:pPr algn="just"/>
            <a:r>
              <a:rPr lang="es-ES" sz="2000" b="1" dirty="0" smtClean="0"/>
              <a:t>2. Fibra óptica restringida. Rodeando al cable hay un búfer primario y uno secundario que proporcionan a la fibra protección de las influencias mecánicas externas que ocasionarían rompimiento o atenuación excesiva. </a:t>
            </a:r>
          </a:p>
          <a:p>
            <a:endParaRPr lang="es-ES" dirty="0"/>
          </a:p>
        </p:txBody>
      </p:sp>
      <p:pic>
        <p:nvPicPr>
          <p:cNvPr id="4100" name="Picture 4" descr="mhtml:file://C:\Documents%20and%20Settings\Administrador\Mis%20documentos\8vo%20Semestre\Teleprocesos\Introducción%20a%20la%20fibra%20óptica.mht!http://www.pablin.com.ar/electron/cursos/fibraopt/fig4.gif"/>
          <p:cNvPicPr>
            <a:picLocks noChangeAspect="1" noChangeArrowheads="1"/>
          </p:cNvPicPr>
          <p:nvPr/>
        </p:nvPicPr>
        <p:blipFill>
          <a:blip r:embed="rId3"/>
          <a:srcRect/>
          <a:stretch>
            <a:fillRect/>
          </a:stretch>
        </p:blipFill>
        <p:spPr bwMode="auto">
          <a:xfrm>
            <a:off x="3357554" y="5429264"/>
            <a:ext cx="2076450" cy="8763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357422" y="500042"/>
            <a:ext cx="4742388"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CONSTRUCCIÓN</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785786" y="1785926"/>
            <a:ext cx="7929618" cy="984885"/>
          </a:xfrm>
          <a:prstGeom prst="rect">
            <a:avLst/>
          </a:prstGeom>
          <a:noFill/>
        </p:spPr>
        <p:txBody>
          <a:bodyPr wrap="square" rtlCol="0">
            <a:spAutoFit/>
          </a:bodyPr>
          <a:lstStyle/>
          <a:p>
            <a:r>
              <a:rPr lang="es-ES" sz="2000" b="1" dirty="0" smtClean="0"/>
              <a:t>3. Hilos múltiples: Para aumentar la tensión, hay un miembro central de acero y una envoltura con cinta de </a:t>
            </a:r>
            <a:r>
              <a:rPr lang="es-ES" sz="2000" b="1" dirty="0" err="1" smtClean="0"/>
              <a:t>Mylar</a:t>
            </a:r>
            <a:r>
              <a:rPr lang="es-ES" sz="2000" b="1" dirty="0" smtClean="0"/>
              <a:t>. </a:t>
            </a:r>
          </a:p>
          <a:p>
            <a:endParaRPr lang="es-ES" dirty="0"/>
          </a:p>
        </p:txBody>
      </p:sp>
      <p:pic>
        <p:nvPicPr>
          <p:cNvPr id="3074" name="Picture 2" descr="mhtml:file://C:\Documents%20and%20Settings\Administrador\Mis%20documentos\8vo%20Semestre\Teleprocesos\Introducción%20a%20la%20fibra%20óptica.mht!http://www.pablin.com.ar/electron/cursos/fibraopt/fig5.gif"/>
          <p:cNvPicPr>
            <a:picLocks noChangeAspect="1" noChangeArrowheads="1"/>
          </p:cNvPicPr>
          <p:nvPr/>
        </p:nvPicPr>
        <p:blipFill>
          <a:blip r:embed="rId2"/>
          <a:srcRect/>
          <a:stretch>
            <a:fillRect/>
          </a:stretch>
        </p:blipFill>
        <p:spPr bwMode="auto">
          <a:xfrm>
            <a:off x="3500430" y="2786058"/>
            <a:ext cx="2038350" cy="923925"/>
          </a:xfrm>
          <a:prstGeom prst="rect">
            <a:avLst/>
          </a:prstGeom>
          <a:noFill/>
        </p:spPr>
      </p:pic>
      <p:sp>
        <p:nvSpPr>
          <p:cNvPr id="6" name="5 CuadroTexto"/>
          <p:cNvSpPr txBox="1"/>
          <p:nvPr/>
        </p:nvSpPr>
        <p:spPr>
          <a:xfrm>
            <a:off x="785786" y="3929066"/>
            <a:ext cx="7715304" cy="1292662"/>
          </a:xfrm>
          <a:prstGeom prst="rect">
            <a:avLst/>
          </a:prstGeom>
          <a:noFill/>
        </p:spPr>
        <p:txBody>
          <a:bodyPr wrap="square" rtlCol="0">
            <a:spAutoFit/>
          </a:bodyPr>
          <a:lstStyle/>
          <a:p>
            <a:r>
              <a:rPr lang="es-ES" sz="2000" b="1" dirty="0" smtClean="0"/>
              <a:t>4. Listón: Empleada en los sistemas telefónicos Tiene varios miembros de fuerza que le dan resistencia mecánica y dos capas de recubrimiento protector térmico.</a:t>
            </a:r>
          </a:p>
          <a:p>
            <a:endParaRPr lang="es-ES" dirty="0"/>
          </a:p>
        </p:txBody>
      </p:sp>
      <p:pic>
        <p:nvPicPr>
          <p:cNvPr id="3076" name="Picture 4" descr="mhtml:file://C:\Documents%20and%20Settings\Administrador\Mis%20documentos\8vo%20Semestre\Teleprocesos\Introducción%20a%20la%20fibra%20óptica.mht!http://www.pablin.com.ar/electron/cursos/fibraopt/fig6.gif"/>
          <p:cNvPicPr>
            <a:picLocks noChangeAspect="1" noChangeArrowheads="1"/>
          </p:cNvPicPr>
          <p:nvPr/>
        </p:nvPicPr>
        <p:blipFill>
          <a:blip r:embed="rId3"/>
          <a:srcRect/>
          <a:stretch>
            <a:fillRect/>
          </a:stretch>
        </p:blipFill>
        <p:spPr bwMode="auto">
          <a:xfrm>
            <a:off x="3143240" y="5214950"/>
            <a:ext cx="2400300" cy="914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ibra Optica   Fabricacion.wmv">
            <a:hlinkClick r:id="" action="ppaction://media"/>
          </p:cNvPr>
          <p:cNvPicPr>
            <a:picLocks noRot="1" noChangeAspect="1"/>
          </p:cNvPicPr>
          <p:nvPr>
            <a:videoFile r:link="rId1"/>
          </p:nvPr>
        </p:nvPicPr>
        <p:blipFill>
          <a:blip r:embed="rId3"/>
          <a:stretch>
            <a:fillRect/>
          </a:stretch>
        </p:blipFill>
        <p:spPr>
          <a:xfrm>
            <a:off x="3048000" y="2286000"/>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549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85918" y="2214554"/>
            <a:ext cx="5150513" cy="1754326"/>
          </a:xfrm>
          <a:prstGeom prst="rect">
            <a:avLst/>
          </a:prstGeom>
          <a:noFill/>
        </p:spPr>
        <p:txBody>
          <a:bodyPr wrap="none" lIns="91440" tIns="45720" rIns="91440" bIns="45720">
            <a:prstTxWarp prst="textChevron">
              <a:avLst/>
            </a:prstTxWarp>
            <a:spAutoFit/>
          </a:bodyPr>
          <a:lstStyle/>
          <a:p>
            <a:pPr algn="ctr"/>
            <a:r>
              <a:rPr lang="es-ES" sz="5400" b="0" cap="none" spc="0" dirty="0" smtClean="0">
                <a:ln w="18415" cmpd="sng">
                  <a:solidFill>
                    <a:srgbClr val="FFFFFF"/>
                  </a:solidFill>
                  <a:prstDash val="solid"/>
                </a:ln>
                <a:effectLst>
                  <a:outerShdw blurRad="63500" dir="3600000" algn="tl" rotWithShape="0">
                    <a:srgbClr val="000000">
                      <a:alpha val="70000"/>
                    </a:srgbClr>
                  </a:outerShdw>
                </a:effectLst>
              </a:rPr>
              <a:t>¡GRACIAS POR SU</a:t>
            </a:r>
          </a:p>
          <a:p>
            <a:pPr algn="ctr"/>
            <a:r>
              <a:rPr lang="es-ES" sz="5400" dirty="0" smtClean="0">
                <a:ln w="18415" cmpd="sng">
                  <a:solidFill>
                    <a:srgbClr val="FFFFFF"/>
                  </a:solidFill>
                  <a:prstDash val="solid"/>
                </a:ln>
                <a:effectLst>
                  <a:outerShdw blurRad="63500" dir="3600000" algn="tl" rotWithShape="0">
                    <a:srgbClr val="000000">
                      <a:alpha val="70000"/>
                    </a:srgbClr>
                  </a:outerShdw>
                </a:effectLst>
              </a:rPr>
              <a:t>ATENCIÓN!</a:t>
            </a:r>
            <a:endParaRPr lang="es-ES" sz="5400" b="0" cap="none" spc="0" dirty="0">
              <a:ln w="18415" cmpd="sng">
                <a:solidFill>
                  <a:srgbClr val="FFFFFF"/>
                </a:solidFill>
                <a:prstDash val="solid"/>
              </a:ln>
              <a:effectLst>
                <a:outerShdw blurRad="63500" dir="3600000" algn="tl" rotWithShape="0">
                  <a:srgbClr val="000000">
                    <a:alpha val="70000"/>
                  </a:srgbClr>
                </a:outerShdw>
              </a:effectLst>
            </a:endParaRPr>
          </a:p>
        </p:txBody>
      </p:sp>
      <p:pic>
        <p:nvPicPr>
          <p:cNvPr id="2050" name="Picture 2" descr="mhtml:file://C:\Documents%20and%20Settings\Administrador\Mis%20documentos\8vo%20Semestre\Teleprocesos\Introducción%20a%20la%20fibra%20óptica.mht!http://www.pablin.com.ar/electron/cursos/fibraopt/fig7.gif"/>
          <p:cNvPicPr>
            <a:picLocks noChangeAspect="1" noChangeArrowheads="1"/>
          </p:cNvPicPr>
          <p:nvPr/>
        </p:nvPicPr>
        <p:blipFill>
          <a:blip r:embed="rId2"/>
          <a:srcRect/>
          <a:stretch>
            <a:fillRect/>
          </a:stretch>
        </p:blipFill>
        <p:spPr bwMode="auto">
          <a:xfrm>
            <a:off x="2571736" y="4857760"/>
            <a:ext cx="3457575" cy="12382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928926" y="285728"/>
            <a:ext cx="2880597"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¿QUÉ ES?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CuadroTexto"/>
          <p:cNvSpPr txBox="1"/>
          <p:nvPr/>
        </p:nvSpPr>
        <p:spPr>
          <a:xfrm>
            <a:off x="785786" y="1214422"/>
            <a:ext cx="5143536" cy="5632311"/>
          </a:xfrm>
          <a:prstGeom prst="rect">
            <a:avLst/>
          </a:prstGeom>
          <a:noFill/>
        </p:spPr>
        <p:txBody>
          <a:bodyPr wrap="square" rtlCol="0">
            <a:spAutoFit/>
          </a:bodyPr>
          <a:lstStyle/>
          <a:p>
            <a:pPr algn="just"/>
            <a:r>
              <a:rPr lang="es-ES" b="1" dirty="0" smtClean="0"/>
              <a:t>En poco más de 10 años la fibra óptica se ha convertido en una de las tecnologías más avanzadas que se utilizan como medio de transmisión de información. Este novedoso material vino a revolucionar los procesos de las telecomunicaciones en todos los sentidos, desde lograr una mayor velocidad en la transmisión y disminuir casi en su </a:t>
            </a:r>
            <a:br>
              <a:rPr lang="es-ES" b="1" dirty="0" smtClean="0"/>
            </a:br>
            <a:r>
              <a:rPr lang="es-ES" b="1" dirty="0" smtClean="0"/>
              <a:t>totalidad los ruidos y las interferencias hasta multiplicar las formas de envío en comunicaciones y recepción por vía telefónica. </a:t>
            </a:r>
          </a:p>
          <a:p>
            <a:pPr algn="just"/>
            <a:endParaRPr lang="es-ES" b="1" dirty="0" smtClean="0"/>
          </a:p>
          <a:p>
            <a:pPr algn="just"/>
            <a:r>
              <a:rPr lang="es-ES" b="1" dirty="0" smtClean="0"/>
              <a:t>Las fibras ópticas son filamentos de vidrio de alta pureza extremadamente compactos: El grosor de una fibra es similar a la de un cabello humano. Fabricadas a alta temperatura con base en silicio, su proceso de elaboración es controlado por medio de computadoras, para permitir que el índice de refracción de su núcleo, que es la guía de la onda luminosa, sea uniforme y evite las desviaciones.</a:t>
            </a:r>
          </a:p>
          <a:p>
            <a:endParaRPr lang="es-ES" dirty="0"/>
          </a:p>
        </p:txBody>
      </p:sp>
      <p:pic>
        <p:nvPicPr>
          <p:cNvPr id="1026" name="Picture 2" descr="http://www.textoscientificos.com/imagenes/redes/fibraoptica-armadura.gif"/>
          <p:cNvPicPr>
            <a:picLocks noChangeAspect="1" noChangeArrowheads="1"/>
          </p:cNvPicPr>
          <p:nvPr/>
        </p:nvPicPr>
        <p:blipFill>
          <a:blip r:embed="rId2"/>
          <a:srcRect/>
          <a:stretch>
            <a:fillRect/>
          </a:stretch>
        </p:blipFill>
        <p:spPr bwMode="auto">
          <a:xfrm>
            <a:off x="6143636" y="2500306"/>
            <a:ext cx="2643206" cy="228601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928794" y="357166"/>
            <a:ext cx="5238935"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CARACTERÍSTICAS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857224" y="1571612"/>
            <a:ext cx="4572032" cy="5016758"/>
          </a:xfrm>
          <a:prstGeom prst="rect">
            <a:avLst/>
          </a:prstGeom>
          <a:noFill/>
        </p:spPr>
        <p:txBody>
          <a:bodyPr wrap="square" rtlCol="0">
            <a:spAutoFit/>
          </a:bodyPr>
          <a:lstStyle/>
          <a:p>
            <a:pPr algn="just"/>
            <a:r>
              <a:rPr lang="es-ES" sz="2000" b="1" dirty="0" smtClean="0"/>
              <a:t>Entre sus principales características se puede mencionar que son compactas, ligeras, con bajas pérdidas de señal, amplia capacidad de transmisión y un alto grado de confiabilidad debido a que son inmunes a las interferencias electromagnéticas de radio-frecuencia. Las fibras ópticas no conducen señales eléctricas por lo tanto son ideales para incorporarse en cables sin ningún componente conductivo y pueden usarse en condiciones peligrosas de alta tensión. Tienen la capacidad de tolerar altas diferencias de potencial sin ningún circuito adicional de protección y no hay problemas debido a los cortos circuitos. </a:t>
            </a:r>
            <a:endParaRPr lang="es-ES" sz="2000" b="1" dirty="0"/>
          </a:p>
        </p:txBody>
      </p:sp>
      <p:pic>
        <p:nvPicPr>
          <p:cNvPr id="20482" name="Picture 2" descr="http://4.bp.blogspot.com/-qjyE07TLOwY/TVaGCyUAYrI/AAAAAAAANSQ/mwKkdltaMms/s1600/fibra-optica.jpg"/>
          <p:cNvPicPr>
            <a:picLocks noChangeAspect="1" noChangeArrowheads="1"/>
          </p:cNvPicPr>
          <p:nvPr/>
        </p:nvPicPr>
        <p:blipFill>
          <a:blip r:embed="rId2"/>
          <a:srcRect/>
          <a:stretch>
            <a:fillRect/>
          </a:stretch>
        </p:blipFill>
        <p:spPr bwMode="auto">
          <a:xfrm>
            <a:off x="5643570" y="2714620"/>
            <a:ext cx="3152767" cy="238601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1000100" y="1714488"/>
            <a:ext cx="7286676" cy="5078313"/>
          </a:xfrm>
          <a:prstGeom prst="rect">
            <a:avLst/>
          </a:prstGeom>
          <a:noFill/>
        </p:spPr>
        <p:txBody>
          <a:bodyPr wrap="square" rtlCol="0">
            <a:spAutoFit/>
          </a:bodyPr>
          <a:lstStyle/>
          <a:p>
            <a:pPr algn="just"/>
            <a:r>
              <a:rPr lang="es-ES" b="1" dirty="0" smtClean="0"/>
              <a:t>Tienen un gran ancho de banda, que puede ser utilizado para incrementar la capacidad de transmisión con el fin de reducir el costo por canal; De esta forma es considerable el ahorro en volumen en relación con los cables de cobre. Con un cable de seis fibras se puede transportar la señal de más de cinco mil canales o líneas principales, mientras que se requiere de 10,000 pares de cable de cobre convencional para brindar servicio a ese mismo número de usuarios, con la desventaja que este último medio ocupa un gran espacio en los ductos y requiere de grandes volúmenes de material, lo que también eleva los costos. </a:t>
            </a:r>
          </a:p>
          <a:p>
            <a:pPr algn="just"/>
            <a:endParaRPr lang="es-ES" b="1" dirty="0" smtClean="0"/>
          </a:p>
          <a:p>
            <a:pPr algn="just"/>
            <a:r>
              <a:rPr lang="es-ES" b="1" dirty="0" smtClean="0"/>
              <a:t>Comparado con el sistema convencional de cables de cobre donde la atenuación de sus señales (decremento o reducción de la onda o frecuencia) es de tal magnitud que requieren de repetidores cada dos kilómetros para regenerar la transmisión, en el sistema de fibra óptica se pueden instalar tramos de hasta 70 km. Sin que halla necesidad de recurrir a repetidores lo que también hace más económico y de fácil mantenimiento este material. </a:t>
            </a:r>
          </a:p>
          <a:p>
            <a:endParaRPr lang="es-ES" dirty="0"/>
          </a:p>
        </p:txBody>
      </p:sp>
      <p:sp>
        <p:nvSpPr>
          <p:cNvPr id="10" name="9 Rectángulo"/>
          <p:cNvSpPr/>
          <p:nvPr/>
        </p:nvSpPr>
        <p:spPr>
          <a:xfrm>
            <a:off x="1785918" y="0"/>
            <a:ext cx="5992410" cy="1754326"/>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COMO PORTADORA </a:t>
            </a:r>
          </a:p>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 INFORMACIÓN… </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43042" y="357166"/>
            <a:ext cx="6011903" cy="923330"/>
          </a:xfrm>
          <a:prstGeom prst="rect">
            <a:avLst/>
          </a:prstGeom>
          <a:noFill/>
        </p:spPr>
        <p:txBody>
          <a:bodyPr wrap="none" lIns="91440" tIns="45720" rIns="91440" bIns="45720">
            <a:prstTxWarp prst="textChevron">
              <a:avLst/>
            </a:prstTxWarp>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COMO TRANSMISOR</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4 CuadroTexto"/>
          <p:cNvSpPr txBox="1"/>
          <p:nvPr/>
        </p:nvSpPr>
        <p:spPr>
          <a:xfrm>
            <a:off x="928662" y="1428736"/>
            <a:ext cx="7358114" cy="5601533"/>
          </a:xfrm>
          <a:prstGeom prst="rect">
            <a:avLst/>
          </a:prstGeom>
          <a:noFill/>
        </p:spPr>
        <p:txBody>
          <a:bodyPr wrap="square" rtlCol="0">
            <a:spAutoFit/>
          </a:bodyPr>
          <a:lstStyle/>
          <a:p>
            <a:pPr algn="just"/>
            <a:r>
              <a:rPr lang="es-ES" sz="2000" b="1" dirty="0" smtClean="0"/>
              <a:t>En un sistema de transmisión por fibra óptica existe un transmisor que se encarga de transformar las ondas electromagnéticas en energía óptica o en luminosa, por ello se le considera el componente activo de este proceso. Una vez que es transmitida la señal luminosa por las minúsculas fibras, en otro extremo del circuito se encuentra un tercer componente al que se le denomina detector óptico o receptor, cuya misión consiste en transformar la señal luminosa en energía electromagnética, similar a la señal original. El sistema básico de transmisión se compone en este orden, de señal de entrada, amplificador, fuente de luz, corrector óptico, línea de fibra óptica (primer tramo), empalme, línea de fibra óptica (segundo tramo), corrector óptico, receptor, amplificador y señal de salida. </a:t>
            </a:r>
          </a:p>
          <a:p>
            <a:pPr algn="just"/>
            <a:r>
              <a:rPr lang="es-ES" sz="2000" b="1" dirty="0" smtClean="0"/>
              <a:t>En resumen, se puede decir que este proceso de comunicación, la fibra óptica funciona como medio de transportación de la señal luminosa, generado por el transmisor de LED'S (diodos emisores de luz) y láser. </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571736" y="428604"/>
            <a:ext cx="3578224" cy="923330"/>
          </a:xfrm>
          <a:prstGeom prst="rect">
            <a:avLst/>
          </a:prstGeom>
          <a:noFill/>
        </p:spPr>
        <p:txBody>
          <a:bodyPr wrap="none" lIns="91440" tIns="45720" rIns="91440" bIns="45720">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DEFINICIÓN</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642910" y="1502688"/>
            <a:ext cx="5429288" cy="5355312"/>
          </a:xfrm>
          <a:prstGeom prst="rect">
            <a:avLst/>
          </a:prstGeom>
          <a:noFill/>
        </p:spPr>
        <p:txBody>
          <a:bodyPr wrap="square" rtlCol="0">
            <a:spAutoFit/>
          </a:bodyPr>
          <a:lstStyle/>
          <a:p>
            <a:pPr algn="just"/>
            <a:r>
              <a:rPr lang="es-ES" b="1" dirty="0" smtClean="0"/>
              <a:t>Un filamento de vidrio sumamente delgado y flexible (de 2 a 125 micrones) capaz de conducir rayo ópticos (señales en base a la transmisión de luz). Las fibras ópticas poseen capacidades de transmisión enormes, del orden de miles de millones de bits por segundo. Se utilizan varias clases de vidrios y plásticos para su construcción.</a:t>
            </a:r>
          </a:p>
          <a:p>
            <a:pPr algn="just"/>
            <a:r>
              <a:rPr lang="es-ES" b="1" dirty="0" smtClean="0"/>
              <a:t>Una fibra es un conductor óptico de forma cilíndrica que consta del núcleo (</a:t>
            </a:r>
            <a:r>
              <a:rPr lang="es-ES" b="1" dirty="0" err="1" smtClean="0"/>
              <a:t>core</a:t>
            </a:r>
            <a:r>
              <a:rPr lang="es-ES" b="1" dirty="0" smtClean="0"/>
              <a:t>), un recubrimiento (</a:t>
            </a:r>
            <a:r>
              <a:rPr lang="es-ES" b="1" dirty="0" err="1" smtClean="0"/>
              <a:t>clading</a:t>
            </a:r>
            <a:r>
              <a:rPr lang="es-ES" b="1" dirty="0" smtClean="0"/>
              <a:t>) que tienen propiedades ópticas diferentes de las del núcleo y la cubierta exterior (</a:t>
            </a:r>
            <a:r>
              <a:rPr lang="es-ES" b="1" dirty="0" err="1" smtClean="0"/>
              <a:t>jacket</a:t>
            </a:r>
            <a:r>
              <a:rPr lang="es-ES" b="1" dirty="0" smtClean="0"/>
              <a:t>) que absorbe los rayos ópticos y sirve para proteger al conductor del medio ambiente así como darle resistencia mecánica. </a:t>
            </a:r>
          </a:p>
          <a:p>
            <a:pPr algn="just"/>
            <a:r>
              <a:rPr lang="es-ES" b="1" dirty="0" smtClean="0"/>
              <a:t>Además, y a diferencia de los pulsos electrónicos, los impulsos luminosos no son afectados por interferencias causadas por la radiación aleatoria del ambiente.</a:t>
            </a:r>
          </a:p>
          <a:p>
            <a:endParaRPr lang="es-ES" dirty="0"/>
          </a:p>
        </p:txBody>
      </p:sp>
      <p:pic>
        <p:nvPicPr>
          <p:cNvPr id="16386" name="Picture 2" descr="http://3.bp.blogspot.com/_AWs_oYQDI9k/RxuUoQd8WfI/AAAAAAAAACM/BTiYplzyIlQ/s400/fibra_optica.jpg"/>
          <p:cNvPicPr>
            <a:picLocks noChangeAspect="1" noChangeArrowheads="1"/>
          </p:cNvPicPr>
          <p:nvPr/>
        </p:nvPicPr>
        <p:blipFill>
          <a:blip r:embed="rId2"/>
          <a:srcRect/>
          <a:stretch>
            <a:fillRect/>
          </a:stretch>
        </p:blipFill>
        <p:spPr bwMode="auto">
          <a:xfrm>
            <a:off x="6286512" y="2643182"/>
            <a:ext cx="2457450" cy="232410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28926" y="357166"/>
            <a:ext cx="3067636" cy="923330"/>
          </a:xfrm>
          <a:prstGeom prst="rect">
            <a:avLst/>
          </a:prstGeom>
          <a:noFill/>
        </p:spPr>
        <p:txBody>
          <a:bodyPr wrap="none" lIns="91440" tIns="45720" rIns="91440" bIns="45720">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VENTAJAS</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714348" y="1285860"/>
            <a:ext cx="7643866" cy="6340197"/>
          </a:xfrm>
          <a:prstGeom prst="rect">
            <a:avLst/>
          </a:prstGeom>
          <a:noFill/>
        </p:spPr>
        <p:txBody>
          <a:bodyPr wrap="square" rtlCol="0">
            <a:spAutoFit/>
          </a:bodyPr>
          <a:lstStyle/>
          <a:p>
            <a:pPr marL="457200" indent="-457200" algn="just">
              <a:buFont typeface="+mj-lt"/>
              <a:buAutoNum type="arabicPeriod"/>
            </a:pPr>
            <a:r>
              <a:rPr lang="es-ES" sz="2200" b="1" dirty="0" smtClean="0"/>
              <a:t>Mayor capacidad debido al ancho de banda mayor disponible en frecuencias ópticas.  </a:t>
            </a:r>
          </a:p>
          <a:p>
            <a:pPr marL="457200" indent="-457200" algn="just"/>
            <a:endParaRPr lang="es-ES" sz="2200" b="1" dirty="0" smtClean="0"/>
          </a:p>
          <a:p>
            <a:pPr marL="457200" indent="-457200" algn="just"/>
            <a:r>
              <a:rPr lang="es-ES" sz="2200" b="1" dirty="0" smtClean="0"/>
              <a:t>2.   Inmunidad a transmisiones cruzadas entre cables, causadas por inducción magnética.  </a:t>
            </a:r>
          </a:p>
          <a:p>
            <a:pPr marL="457200" indent="-457200" algn="just"/>
            <a:endParaRPr lang="es-ES" sz="2200" b="1" dirty="0" smtClean="0"/>
          </a:p>
          <a:p>
            <a:pPr marL="457200" indent="-457200" algn="just"/>
            <a:r>
              <a:rPr lang="es-ES" sz="2200" b="1" dirty="0" smtClean="0"/>
              <a:t>3.  Inmunidad a interferencia estática debida a las fuentes de ruido.  </a:t>
            </a:r>
          </a:p>
          <a:p>
            <a:pPr marL="457200" indent="-457200" algn="just"/>
            <a:endParaRPr lang="es-ES" sz="2200" b="1" dirty="0" smtClean="0"/>
          </a:p>
          <a:p>
            <a:pPr marL="457200" indent="-457200" algn="just"/>
            <a:r>
              <a:rPr lang="es-ES" sz="2200" b="1" dirty="0" smtClean="0"/>
              <a:t>4.  Resistencia a extremos ambientales. Son menos afectadas por líquidos corrosivos, gases y variaciones de temperatura.  </a:t>
            </a:r>
          </a:p>
          <a:p>
            <a:pPr marL="457200" indent="-457200" algn="just"/>
            <a:endParaRPr lang="es-ES" sz="2200" b="1" dirty="0" smtClean="0"/>
          </a:p>
          <a:p>
            <a:pPr marL="457200" indent="-457200" algn="just"/>
            <a:r>
              <a:rPr lang="es-ES" sz="2200" b="1" dirty="0" smtClean="0"/>
              <a:t>5.   La seguridad en cuanto a instalación y mantenimiento. Las fibras de vidrio y los plásticos no son conductores de electricidad, se pueden usar cerca de líquidos y gases volátiles. </a:t>
            </a:r>
          </a:p>
          <a:p>
            <a:pPr marL="457200" indent="-457200" algn="just"/>
            <a:r>
              <a:rPr lang="es-ES" dirty="0" smtClean="0"/>
              <a:t/>
            </a:r>
            <a:br>
              <a:rPr lang="es-ES" dirty="0" smtClean="0"/>
            </a:br>
            <a:endParaRPr lang="es-ES" dirty="0" smtClean="0"/>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71604" y="357166"/>
            <a:ext cx="6469400" cy="923330"/>
          </a:xfrm>
          <a:prstGeom prst="rect">
            <a:avLst/>
          </a:prstGeom>
          <a:noFill/>
        </p:spPr>
        <p:txBody>
          <a:bodyPr wrap="none" lIns="91440" tIns="45720" rIns="91440" bIns="45720">
            <a:spAutoFit/>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DIMENSIONES Y PESO</a:t>
            </a:r>
            <a:endParaRPr lang="es-E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3 CuadroTexto"/>
          <p:cNvSpPr txBox="1"/>
          <p:nvPr/>
        </p:nvSpPr>
        <p:spPr>
          <a:xfrm>
            <a:off x="1000100" y="1357298"/>
            <a:ext cx="5000660" cy="5509200"/>
          </a:xfrm>
          <a:prstGeom prst="rect">
            <a:avLst/>
          </a:prstGeom>
          <a:noFill/>
        </p:spPr>
        <p:txBody>
          <a:bodyPr wrap="square" rtlCol="0">
            <a:spAutoFit/>
          </a:bodyPr>
          <a:lstStyle/>
          <a:p>
            <a:pPr algn="just"/>
            <a:r>
              <a:rPr lang="es-ES" sz="2200" b="1" dirty="0" smtClean="0"/>
              <a:t>Una de las características más notoria de la fibra óptica es su tamaño, que en la mayoría de los casos es de revestimiento 125 micras de diámetro, mientras el núcleo es aun más delgado. La cantidad de información transmitida es enorme, si se compara peso contra cantidad de datos transmitidos se puede observar por ejemplo, una comunicación telefónica que se realiza a través de cables tipo TAB, los cuales tienen un grosor de 8 cm. Transmite 2400 llamadas simultáneas; en comparación las fibras ópticas alcanzan las 30.720 llamadas simultáneas.</a:t>
            </a:r>
          </a:p>
          <a:p>
            <a:endParaRPr lang="es-ES" sz="2200" dirty="0"/>
          </a:p>
        </p:txBody>
      </p:sp>
      <p:pic>
        <p:nvPicPr>
          <p:cNvPr id="35842" name="Picture 2" descr="http://4.bp.blogspot.com/_d6VL6Mdudso/TKYujDD3iOI/AAAAAAAAAFo/-QvEw6nlFOo/s1600/familia+fibra+optica.jpg"/>
          <p:cNvPicPr>
            <a:picLocks noChangeAspect="1" noChangeArrowheads="1"/>
          </p:cNvPicPr>
          <p:nvPr/>
        </p:nvPicPr>
        <p:blipFill>
          <a:blip r:embed="rId2"/>
          <a:srcRect/>
          <a:stretch>
            <a:fillRect/>
          </a:stretch>
        </p:blipFill>
        <p:spPr bwMode="auto">
          <a:xfrm>
            <a:off x="6286512" y="2428868"/>
            <a:ext cx="2428893" cy="264320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TotalTime>
  <Words>1476</Words>
  <Application>Microsoft Office PowerPoint</Application>
  <PresentationFormat>Presentación en pantalla (4:3)</PresentationFormat>
  <Paragraphs>97</Paragraphs>
  <Slides>23</Slides>
  <Notes>0</Notes>
  <HiddenSlides>0</HiddenSlides>
  <MMClips>1</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Admin</dc:creator>
  <cp:lastModifiedBy>Admin</cp:lastModifiedBy>
  <cp:revision>17</cp:revision>
  <dcterms:created xsi:type="dcterms:W3CDTF">2011-05-04T01:25:12Z</dcterms:created>
  <dcterms:modified xsi:type="dcterms:W3CDTF">2011-05-12T02:26:26Z</dcterms:modified>
</cp:coreProperties>
</file>